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gkRl1xOObGnIcLjQEi1twwdQ2I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33999B-154E-4673-935A-10A4711C0CA8}">
  <a:tblStyle styleId="{7C33999B-154E-4673-935A-10A4711C0CA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6" name="Google Shape;1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9" name="Google Shape;1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8" name="Google Shape;12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0" name="Google Shape;12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8" name="Google Shape;125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2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4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4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4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5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5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5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5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5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6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[Webdev]</a:t>
            </a:r>
            <a:endParaRPr/>
          </a:p>
        </p:txBody>
      </p:sp>
      <p:sp>
        <p:nvSpPr>
          <p:cNvPr id="1139" name="Google Shape;1139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40" name="Google Shape;1140;p1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0"/>
          <p:cNvSpPr txBox="1"/>
          <p:nvPr/>
        </p:nvSpPr>
        <p:spPr>
          <a:xfrm>
            <a:off x="724275" y="1436818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Msfvenom was used to create the php payload to load into target machine.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Metasploit tool used to exploit.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2" name="Google Shape;1142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3" name="Google Shape;1143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5" name="Google Shape;1145;p1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6" name="Google Shape;1146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7" name="Google Shape;1147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8" name="Google Shape;1148;p1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0"/>
          <p:cNvSpPr txBox="1"/>
          <p:nvPr/>
        </p:nvSpPr>
        <p:spPr>
          <a:xfrm>
            <a:off x="3496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/bin/bash, interactive shell was granted.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Reverse shell was successfully created and meterpreter session established.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0" name="Google Shape;1150;p1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1" name="Google Shape;1151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3" name="Google Shape;11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107" y="3721368"/>
            <a:ext cx="5943600" cy="68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0988" y="4267829"/>
            <a:ext cx="5943601" cy="87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0"/>
          <p:cNvPicPr preferRelativeResize="0"/>
          <p:nvPr/>
        </p:nvPicPr>
        <p:blipFill rotWithShape="1">
          <a:blip r:embed="rId5">
            <a:alphaModFix/>
          </a:blip>
          <a:srcRect b="49791" l="0" r="52329" t="0"/>
          <a:stretch/>
        </p:blipFill>
        <p:spPr>
          <a:xfrm>
            <a:off x="6134077" y="1511586"/>
            <a:ext cx="2901787" cy="22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0"/>
          <p:cNvSpPr txBox="1"/>
          <p:nvPr/>
        </p:nvSpPr>
        <p:spPr>
          <a:xfrm>
            <a:off x="587264" y="3647836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0"/>
          <p:cNvSpPr txBox="1"/>
          <p:nvPr/>
        </p:nvSpPr>
        <p:spPr>
          <a:xfrm>
            <a:off x="1828011" y="4354976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0"/>
          <p:cNvSpPr txBox="1"/>
          <p:nvPr/>
        </p:nvSpPr>
        <p:spPr>
          <a:xfrm>
            <a:off x="5907330" y="1376005"/>
            <a:ext cx="457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5" name="Google Shape;1165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71" name="Google Shape;1171;p12"/>
          <p:cNvSpPr txBox="1"/>
          <p:nvPr>
            <p:ph idx="2" type="subTitle"/>
          </p:nvPr>
        </p:nvSpPr>
        <p:spPr>
          <a:xfrm>
            <a:off x="228405" y="4018074"/>
            <a:ext cx="7971900" cy="558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200"/>
              <a:t>Port Scan Occurred at 7 pm , 2021-11-04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200"/>
              <a:t>154.2 MB packets were sent from 192.168.1.90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200"/>
              <a:t>Peak is an indicative of port scan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t/>
            </a:r>
            <a:endParaRPr sz="1050"/>
          </a:p>
        </p:txBody>
      </p:sp>
      <p:sp>
        <p:nvSpPr>
          <p:cNvPr id="1172" name="Google Shape;1172;p12"/>
          <p:cNvSpPr/>
          <p:nvPr/>
        </p:nvSpPr>
        <p:spPr>
          <a:xfrm>
            <a:off x="367350" y="1451373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12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          Top Hosts Creating Traffic</a:t>
            </a:r>
            <a:endParaRPr sz="1200"/>
          </a:p>
        </p:txBody>
      </p:sp>
      <p:pic>
        <p:nvPicPr>
          <p:cNvPr id="1174" name="Google Shape;11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7024"/>
            <a:ext cx="9144000" cy="258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Traffic b/w Hosts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13"/>
          <p:cNvSpPr txBox="1"/>
          <p:nvPr>
            <p:ph idx="2" type="subTitle"/>
          </p:nvPr>
        </p:nvSpPr>
        <p:spPr>
          <a:xfrm>
            <a:off x="299589" y="4060254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 sz="1400"/>
              <a:t>2021-11-05  3:01 is the time and 33,783 requests were made.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" sz="1400"/>
              <a:t>The file contained the information about connecting to Corp server.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sz="1400">
              <a:highlight>
                <a:srgbClr val="FFFF00"/>
              </a:highlight>
            </a:endParaRPr>
          </a:p>
        </p:txBody>
      </p:sp>
      <p:sp>
        <p:nvSpPr>
          <p:cNvPr id="1182" name="Google Shape;1182;p13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3" name="Google Shape;11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75" y="1467800"/>
            <a:ext cx="5255711" cy="248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2686" y="1835488"/>
            <a:ext cx="3598663" cy="135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 Requests for Secret Folder </a:t>
            </a:r>
            <a:endParaRPr/>
          </a:p>
        </p:txBody>
      </p:sp>
      <p:sp>
        <p:nvSpPr>
          <p:cNvPr id="1186" name="Google Shape;1186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14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rPr lang="en" sz="1200"/>
              <a:t>	</a:t>
            </a:r>
            <a:endParaRPr sz="1200"/>
          </a:p>
        </p:txBody>
      </p:sp>
      <p:sp>
        <p:nvSpPr>
          <p:cNvPr id="1193" name="Google Shape;1193;p14"/>
          <p:cNvSpPr txBox="1"/>
          <p:nvPr>
            <p:ph idx="2" type="subTitle"/>
          </p:nvPr>
        </p:nvSpPr>
        <p:spPr>
          <a:xfrm>
            <a:off x="2326863" y="4138234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33,783 requests were made in the attack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6 requests made before password was discovered.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94" name="Google Shape;1194;p14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5" name="Google Shape;1195;p14"/>
          <p:cNvPicPr preferRelativeResize="0"/>
          <p:nvPr/>
        </p:nvPicPr>
        <p:blipFill rotWithShape="1">
          <a:blip r:embed="rId3">
            <a:alphaModFix/>
          </a:blip>
          <a:srcRect b="23669" l="0" r="25159" t="0"/>
          <a:stretch/>
        </p:blipFill>
        <p:spPr>
          <a:xfrm rot="-5400000">
            <a:off x="-380708" y="1643597"/>
            <a:ext cx="3542800" cy="20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4"/>
          <p:cNvPicPr preferRelativeResize="0"/>
          <p:nvPr/>
        </p:nvPicPr>
        <p:blipFill rotWithShape="1">
          <a:blip r:embed="rId4">
            <a:alphaModFix/>
          </a:blip>
          <a:srcRect b="24086" l="0" r="0" t="13141"/>
          <a:stretch/>
        </p:blipFill>
        <p:spPr>
          <a:xfrm>
            <a:off x="2406946" y="1542064"/>
            <a:ext cx="6400800" cy="226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4"/>
          <p:cNvSpPr txBox="1"/>
          <p:nvPr/>
        </p:nvSpPr>
        <p:spPr>
          <a:xfrm>
            <a:off x="710714" y="4097745"/>
            <a:ext cx="16161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Hydra Snapshot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3" name="Google Shape;1203;p15"/>
          <p:cNvSpPr txBox="1"/>
          <p:nvPr>
            <p:ph idx="2" type="subTitle"/>
          </p:nvPr>
        </p:nvSpPr>
        <p:spPr>
          <a:xfrm>
            <a:off x="433650" y="4180715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130 requests were made to webdav directory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Shell.php , Passwd.dav was requested.</a:t>
            </a:r>
            <a:endParaRPr sz="1600"/>
          </a:p>
        </p:txBody>
      </p:sp>
      <p:sp>
        <p:nvSpPr>
          <p:cNvPr id="1204" name="Google Shape;1204;p1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5" name="Google Shape;1205;p15"/>
          <p:cNvPicPr preferRelativeResize="0"/>
          <p:nvPr/>
        </p:nvPicPr>
        <p:blipFill rotWithShape="1">
          <a:blip r:embed="rId3">
            <a:alphaModFix/>
          </a:blip>
          <a:srcRect b="35252" l="0" r="0" t="0"/>
          <a:stretch/>
        </p:blipFill>
        <p:spPr>
          <a:xfrm>
            <a:off x="356840" y="862515"/>
            <a:ext cx="5255711" cy="161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5"/>
          <p:cNvPicPr preferRelativeResize="0"/>
          <p:nvPr/>
        </p:nvPicPr>
        <p:blipFill rotWithShape="1">
          <a:blip r:embed="rId4">
            <a:alphaModFix/>
          </a:blip>
          <a:srcRect b="22155" l="15547" r="12954" t="1634"/>
          <a:stretch/>
        </p:blipFill>
        <p:spPr>
          <a:xfrm>
            <a:off x="5692437" y="905559"/>
            <a:ext cx="3004327" cy="112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7691" y="2206241"/>
            <a:ext cx="3004327" cy="143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349" y="2561319"/>
            <a:ext cx="5255711" cy="144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5" name="Google Shape;1215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21" name="Google Shape;1221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2" name="Google Shape;1222;p17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Counting the number of requested ports for each Source IP Address could be subjected to an observation.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 low threshold of 10-15 to maximum of 100 + could be set.</a:t>
            </a:r>
            <a:endParaRPr sz="1400"/>
          </a:p>
        </p:txBody>
      </p:sp>
      <p:sp>
        <p:nvSpPr>
          <p:cNvPr id="1223" name="Google Shape;1223;p17"/>
          <p:cNvSpPr txBox="1"/>
          <p:nvPr>
            <p:ph idx="3" type="subTitle"/>
          </p:nvPr>
        </p:nvSpPr>
        <p:spPr>
          <a:xfrm>
            <a:off x="4488065" y="14772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Unauthorized access can be restricted by installing properly configured firewall.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Ports should stay closed , if not in use so that they should be refrained from listening and responding to malicious traffic.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In-house scan should be conducted to see the ongoing behavior within the network , and accordingly should update intrusion detection security rules.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29" name="Google Shape;1229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0" name="Google Shape;1230;p1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An alarm could be set for any machine that is attempted to access this hidden directory.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 threshold of single and initial attempt from unauthorized end should be set, so that any suspicious activity be controlled at first step.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31" name="Google Shape;1231;p1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 block the unwanted access, files and directories should be encrypted and not available for the public access and thus should be removed from the server.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7" name="Google Shape;123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8" name="Google Shape;1238;p1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Alarm for multiple login attempts could be set.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Secondly, alarm could be created for hydra if discovered in user_agent_original field.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 threshold of 3+ attempts would be legitimate to set.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39" name="Google Shape;1239;p19"/>
          <p:cNvSpPr txBox="1"/>
          <p:nvPr>
            <p:ph idx="3" type="subTitle"/>
          </p:nvPr>
        </p:nvSpPr>
        <p:spPr>
          <a:xfrm>
            <a:off x="4473889" y="1406225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Usage of strong and complicated passwords, changing passwords regularly, avoid dictionary passwords.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Locking accounts after 3 times of incorrect password attempts, this password check could be injected with random pauses . Locking IP addresses with multiple failed logins. (blocking proxy IP addresses)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Adding security questions on top of username and password to login.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Use a CAPTCHA.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45" name="Google Shape;1245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6" name="Google Shape;1246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Whenever this directory is accessed by an unauthorized machine would create an alarm.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Threshold could be set to 1.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47" name="Google Shape;1247;p2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No access to this shared folder should exist on </a:t>
            </a:r>
            <a:r>
              <a:rPr lang="en" sz="1400"/>
              <a:t>web server</a:t>
            </a:r>
            <a:r>
              <a:rPr lang="en" sz="1400"/>
              <a:t>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Setting firewall rules to restrict its access, and also monitoring on regular basis to update them.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3" name="Google Shape;1253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4" name="Google Shape;1254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Alarm for .php file whenever it is loaded on server.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Alarm for incoming traffic on 4444 port.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55" name="Google Shape;1255;p21"/>
          <p:cNvSpPr txBox="1"/>
          <p:nvPr>
            <p:ph idx="3" type="subTitle"/>
          </p:nvPr>
        </p:nvSpPr>
        <p:spPr>
          <a:xfrm>
            <a:off x="4466800" y="142749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Restricting .php file uploads by limiting </a:t>
            </a:r>
            <a:r>
              <a:rPr lang="en" sz="1400"/>
              <a:t>file types</a:t>
            </a:r>
            <a:r>
              <a:rPr lang="en" sz="1400"/>
              <a:t>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List of only permitted file </a:t>
            </a:r>
            <a:r>
              <a:rPr lang="en" sz="1400"/>
              <a:t>extensions</a:t>
            </a:r>
            <a:r>
              <a:rPr lang="en" sz="1400"/>
              <a:t> should be available on the </a:t>
            </a:r>
            <a:r>
              <a:rPr lang="en" sz="1400"/>
              <a:t>web server</a:t>
            </a:r>
            <a:r>
              <a:rPr lang="en" sz="1400"/>
              <a:t>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Directories that get uploaded should not be allowed to execute and all script handlers should be removed from directories.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400"/>
              <a:t>A firewall application with regular upgradation should be installed that carries the file filtering process and if in doubt, should discard the file.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34" y="1023275"/>
            <a:ext cx="6748882" cy="3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{7C33999B-154E-4673-935A-10A4711C0CA8}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used to Attack.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acted as Target/Victim.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Logs collection from 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Manager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{7C33999B-154E-4673-935A-10A4711C0CA8}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, 22 on target machine was open .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TCP-80 allowed the attacker to explore through HTML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pages</a:t>
                      </a:r>
                      <a:r>
                        <a:rPr b="0" i="0" lang="en" sz="12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the server.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Directory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Presence of secret folder on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allows an attacker to further carry the attack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about the potential entities was obtained such as personnel dealing with secret folder.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Data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information displayed in simple plain text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could be well understood as set in simple English language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Credentials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passwords subjected to attacks.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Leopoldo, linux4u – easy passwords that were easily brute forced.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[</a:t>
            </a:r>
            <a:r>
              <a:rPr lang="en"/>
              <a:t>Web Server</a:t>
            </a:r>
            <a:r>
              <a:rPr lang="en"/>
              <a:t>]</a:t>
            </a:r>
            <a:endParaRPr/>
          </a:p>
        </p:txBody>
      </p:sp>
      <p:sp>
        <p:nvSpPr>
          <p:cNvPr id="1091" name="Google Shape;1091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23857" y="1480575"/>
            <a:ext cx="2542128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Netdiscover &amp; Nmap was used to scan for existing vulnerabilities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Commands used: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Netdiscover –r 192.168.1.0/24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 –sS –sV 192.168.1.105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304188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198063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displayed 2 open ports: SSH 22 &amp; TCP 80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a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 facilitated to explore more into website through port 80, and also granted access to ssh through port 22.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5" name="Google Shape;11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4111" y="3433756"/>
            <a:ext cx="3259889" cy="90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8"/>
          <p:cNvPicPr preferRelativeResize="0"/>
          <p:nvPr/>
        </p:nvPicPr>
        <p:blipFill rotWithShape="1">
          <a:blip r:embed="rId4">
            <a:alphaModFix/>
          </a:blip>
          <a:srcRect b="0" l="0" r="43796" t="0"/>
          <a:stretch/>
        </p:blipFill>
        <p:spPr>
          <a:xfrm>
            <a:off x="5884126" y="1537205"/>
            <a:ext cx="3219451" cy="178147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8"/>
          <p:cNvSpPr txBox="1"/>
          <p:nvPr/>
        </p:nvSpPr>
        <p:spPr>
          <a:xfrm>
            <a:off x="5600059" y="3374515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8"/>
          <p:cNvSpPr txBox="1"/>
          <p:nvPr/>
        </p:nvSpPr>
        <p:spPr>
          <a:xfrm>
            <a:off x="5671865" y="1336782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[Brute Force Attack]</a:t>
            </a:r>
            <a:endParaRPr/>
          </a:p>
        </p:txBody>
      </p:sp>
      <p:sp>
        <p:nvSpPr>
          <p:cNvPr id="1114" name="Google Shape;1114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5" name="Google Shape;1115;p9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9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Hydra was used to brute force the password file.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 used: hydra –l ashton –P /usr/share/wordlists/rockyou.txt –s 80 –f –vV 192.168.1.105 http-get “/company_folders/secret_folder”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0" name="Google Shape;1120;p9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9"/>
          <p:cNvSpPr txBox="1"/>
          <p:nvPr/>
        </p:nvSpPr>
        <p:spPr>
          <a:xfrm>
            <a:off x="3496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 access to hidden folder was obtained that further directed to connect to the company’s server.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9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6" name="Google Shape;1126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8" name="Google Shape;11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23" y="4364262"/>
            <a:ext cx="8772675" cy="36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9"/>
          <p:cNvPicPr preferRelativeResize="0"/>
          <p:nvPr/>
        </p:nvPicPr>
        <p:blipFill rotWithShape="1">
          <a:blip r:embed="rId4">
            <a:alphaModFix/>
          </a:blip>
          <a:srcRect b="0" l="0" r="0" t="68267"/>
          <a:stretch/>
        </p:blipFill>
        <p:spPr>
          <a:xfrm>
            <a:off x="5924550" y="1762417"/>
            <a:ext cx="3135148" cy="7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9"/>
          <p:cNvPicPr preferRelativeResize="0"/>
          <p:nvPr/>
        </p:nvPicPr>
        <p:blipFill rotWithShape="1">
          <a:blip r:embed="rId5">
            <a:alphaModFix/>
          </a:blip>
          <a:srcRect b="0" l="0" r="23717" t="26628"/>
          <a:stretch/>
        </p:blipFill>
        <p:spPr>
          <a:xfrm>
            <a:off x="4572000" y="2822067"/>
            <a:ext cx="4533881" cy="144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9"/>
          <p:cNvSpPr txBox="1"/>
          <p:nvPr/>
        </p:nvSpPr>
        <p:spPr>
          <a:xfrm>
            <a:off x="66959" y="4262644"/>
            <a:ext cx="4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9"/>
          <p:cNvSpPr txBox="1"/>
          <p:nvPr/>
        </p:nvSpPr>
        <p:spPr>
          <a:xfrm>
            <a:off x="4325272" y="2749898"/>
            <a:ext cx="4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9"/>
          <p:cNvSpPr txBox="1"/>
          <p:nvPr/>
        </p:nvSpPr>
        <p:spPr>
          <a:xfrm>
            <a:off x="5640508" y="1600895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